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6" r:id="rId6"/>
    <p:sldId id="265" r:id="rId7"/>
    <p:sldId id="259" r:id="rId8"/>
    <p:sldId id="261" r:id="rId9"/>
    <p:sldId id="260" r:id="rId10"/>
    <p:sldId id="258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56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67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580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247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38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66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223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51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003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542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36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B47F2-F6E2-484D-A09C-0D97D71CA96B}" type="datetimeFigureOut">
              <a:rPr lang="en-IN" smtClean="0"/>
              <a:t>26-03-2018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2F071-876B-43E7-B998-FFBFCEEE1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056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0910"/>
          </a:xfrm>
          <a:noFill/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Aspirations among Muslim Girls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 smtClean="0"/>
              <a:t>Abdul Shaban</a:t>
            </a:r>
          </a:p>
          <a:p>
            <a:r>
              <a:rPr lang="en-IN" sz="2800" dirty="0" smtClean="0"/>
              <a:t>Tata Institute of Social Sciences, </a:t>
            </a:r>
          </a:p>
          <a:p>
            <a:r>
              <a:rPr lang="en-IN" dirty="0" err="1" smtClean="0"/>
              <a:t>Deonar</a:t>
            </a:r>
            <a:r>
              <a:rPr lang="en-IN" dirty="0" smtClean="0"/>
              <a:t>, Mumbai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920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99" y="180398"/>
            <a:ext cx="10515600" cy="576984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Educational level and aspiration among girls (%)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100101"/>
              </p:ext>
            </p:extLst>
          </p:nvPr>
        </p:nvGraphicFramePr>
        <p:xfrm>
          <a:off x="516081" y="849746"/>
          <a:ext cx="10956635" cy="4747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6698">
                  <a:extLst>
                    <a:ext uri="{9D8B030D-6E8A-4147-A177-3AD203B41FA5}">
                      <a16:colId xmlns:a16="http://schemas.microsoft.com/office/drawing/2014/main" val="347387364"/>
                    </a:ext>
                  </a:extLst>
                </a:gridCol>
                <a:gridCol w="1075605">
                  <a:extLst>
                    <a:ext uri="{9D8B030D-6E8A-4147-A177-3AD203B41FA5}">
                      <a16:colId xmlns:a16="http://schemas.microsoft.com/office/drawing/2014/main" val="1524444996"/>
                    </a:ext>
                  </a:extLst>
                </a:gridCol>
                <a:gridCol w="1073260">
                  <a:extLst>
                    <a:ext uri="{9D8B030D-6E8A-4147-A177-3AD203B41FA5}">
                      <a16:colId xmlns:a16="http://schemas.microsoft.com/office/drawing/2014/main" val="3941317169"/>
                    </a:ext>
                  </a:extLst>
                </a:gridCol>
                <a:gridCol w="992325">
                  <a:extLst>
                    <a:ext uri="{9D8B030D-6E8A-4147-A177-3AD203B41FA5}">
                      <a16:colId xmlns:a16="http://schemas.microsoft.com/office/drawing/2014/main" val="2421781005"/>
                    </a:ext>
                  </a:extLst>
                </a:gridCol>
                <a:gridCol w="1347734">
                  <a:extLst>
                    <a:ext uri="{9D8B030D-6E8A-4147-A177-3AD203B41FA5}">
                      <a16:colId xmlns:a16="http://schemas.microsoft.com/office/drawing/2014/main" val="4250786641"/>
                    </a:ext>
                  </a:extLst>
                </a:gridCol>
                <a:gridCol w="891452">
                  <a:extLst>
                    <a:ext uri="{9D8B030D-6E8A-4147-A177-3AD203B41FA5}">
                      <a16:colId xmlns:a16="http://schemas.microsoft.com/office/drawing/2014/main" val="2607618682"/>
                    </a:ext>
                  </a:extLst>
                </a:gridCol>
                <a:gridCol w="1305506">
                  <a:extLst>
                    <a:ext uri="{9D8B030D-6E8A-4147-A177-3AD203B41FA5}">
                      <a16:colId xmlns:a16="http://schemas.microsoft.com/office/drawing/2014/main" val="2999774820"/>
                    </a:ext>
                  </a:extLst>
                </a:gridCol>
                <a:gridCol w="1004055">
                  <a:extLst>
                    <a:ext uri="{9D8B030D-6E8A-4147-A177-3AD203B41FA5}">
                      <a16:colId xmlns:a16="http://schemas.microsoft.com/office/drawing/2014/main" val="4019093011"/>
                    </a:ext>
                  </a:extLst>
                </a:gridCol>
              </a:tblGrid>
              <a:tr h="11464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Aspirations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Below primary</a:t>
                      </a:r>
                      <a:endParaRPr lang="en-IN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Primary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Middle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Secondary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Higher secondary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Graduate and above 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513637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Not clear/ do not know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67.7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64.4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63.9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57.1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42.1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20.0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62.0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6168930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 aspiration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9.3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9.8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9.7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8.9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9.3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132055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Secondary school teacher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5.6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10.9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15.7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17.8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7.6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158260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Call centre &amp; BPO employee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7.8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5.0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7.5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13.3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6.6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898072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Primary school teacher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2.3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7.5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8.9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0852664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Nurse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1.9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1.3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2.2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9029527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Engineers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1.6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5.0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8.9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8114432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Civil services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1.5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.9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3.1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2.2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1.5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559829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Doctor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3.3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2.5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6.7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3852145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Clerk/ Supervisor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0.6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0.6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 0.0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2251160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Software engineer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0.3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2.5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4.4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0660" algn="l"/>
                          <a:tab pos="316230" algn="r"/>
                        </a:tabLst>
                      </a:pPr>
                      <a:r>
                        <a:rPr lang="en-GB" sz="1600">
                          <a:effectLst/>
                        </a:rPr>
                        <a:t>	0	.6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9214998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Others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2.4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3.1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2.5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6.7</a:t>
                      </a:r>
                      <a:endParaRPr lang="en-IN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302085"/>
                  </a:ext>
                </a:extLst>
              </a:tr>
              <a:tr h="277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4816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597237"/>
            <a:ext cx="12125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FF0000"/>
                </a:solidFill>
              </a:rPr>
              <a:t>The </a:t>
            </a:r>
            <a:r>
              <a:rPr lang="en-IN" dirty="0">
                <a:solidFill>
                  <a:srgbClr val="FF0000"/>
                </a:solidFill>
              </a:rPr>
              <a:t>share of girls stating ‘not clear/ do not know’ aspiration declines with increase in educational level. </a:t>
            </a:r>
            <a:endParaRPr lang="en-IN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where </a:t>
            </a:r>
            <a:r>
              <a:rPr lang="en-IN" dirty="0"/>
              <a:t>67.7% of the girl students state ‘not clear/ do not know’ aspiration at below primary level, the share </a:t>
            </a:r>
            <a:r>
              <a:rPr lang="en-IN" dirty="0" smtClean="0"/>
              <a:t>declines </a:t>
            </a:r>
            <a:r>
              <a:rPr lang="en-IN" dirty="0"/>
              <a:t>to 57.1% at secondary school level and only to 20.0% at graduation </a:t>
            </a:r>
            <a:r>
              <a:rPr lang="en-IN" dirty="0" smtClean="0"/>
              <a:t>level.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FF0000"/>
                </a:solidFill>
              </a:rPr>
              <a:t>Data </a:t>
            </a:r>
            <a:r>
              <a:rPr lang="en-IN" dirty="0">
                <a:solidFill>
                  <a:srgbClr val="FF0000"/>
                </a:solidFill>
              </a:rPr>
              <a:t>presented in the Table show that aspirations among students become clearer and diversified secondary level onwards. </a:t>
            </a:r>
          </a:p>
        </p:txBody>
      </p:sp>
    </p:spTree>
    <p:extLst>
      <p:ext uri="{BB962C8B-B14F-4D97-AF65-F5344CB8AC3E}">
        <p14:creationId xmlns:p14="http://schemas.microsoft.com/office/powerpoint/2010/main" val="2040242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3" y="2937163"/>
            <a:ext cx="10515600" cy="1023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5400" dirty="0" smtClean="0">
                <a:solidFill>
                  <a:srgbClr val="FF0000"/>
                </a:solidFill>
              </a:rPr>
              <a:t>Summing Up</a:t>
            </a:r>
            <a:endParaRPr lang="en-IN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1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511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>
            <a:normAutofit fontScale="92500" lnSpcReduction="2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A revolution is underway </a:t>
            </a:r>
            <a:r>
              <a:rPr lang="en-IN" dirty="0"/>
              <a:t>in Muslim community with regard to girls’ education.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>
                <a:solidFill>
                  <a:srgbClr val="FF0000"/>
                </a:solidFill>
              </a:rPr>
              <a:t>Higher share of Muslim girls are now enrolled </a:t>
            </a:r>
            <a:r>
              <a:rPr lang="en-IN" dirty="0"/>
              <a:t>in schools than boys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>
                <a:solidFill>
                  <a:srgbClr val="FF0000"/>
                </a:solidFill>
              </a:rPr>
              <a:t>However, education in Urdu medium, </a:t>
            </a:r>
            <a:r>
              <a:rPr lang="en-IN" dirty="0"/>
              <a:t>which is weakly linked with state and market, significantly affects the aspirations among the girls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</a:p>
          <a:p>
            <a:r>
              <a:rPr lang="en-IN" dirty="0"/>
              <a:t>A substantial proportion of students from the community are found with </a:t>
            </a:r>
            <a:r>
              <a:rPr lang="en-IN" dirty="0">
                <a:solidFill>
                  <a:srgbClr val="FF0000"/>
                </a:solidFill>
              </a:rPr>
              <a:t>‘not clear or no aspirations</a:t>
            </a:r>
            <a:r>
              <a:rPr lang="en-IN" dirty="0"/>
              <a:t>’.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/>
              <a:t>This </a:t>
            </a:r>
            <a:r>
              <a:rPr lang="en-IN" dirty="0">
                <a:solidFill>
                  <a:srgbClr val="FF0000"/>
                </a:solidFill>
              </a:rPr>
              <a:t>may further compromise the socio-economic prospect </a:t>
            </a:r>
            <a:r>
              <a:rPr lang="en-IN" dirty="0"/>
              <a:t>of the community which is already at the margin.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666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Aspirations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1492"/>
            <a:ext cx="10901218" cy="5301672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Aspirations determined by many factors: </a:t>
            </a:r>
            <a:r>
              <a:rPr lang="en-IN" dirty="0" err="1" smtClean="0"/>
              <a:t>Parents’s</a:t>
            </a:r>
            <a:r>
              <a:rPr lang="en-IN" dirty="0" smtClean="0"/>
              <a:t> education and occupation, income of the family, level and type of education by individual, community level aspirations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Poverty</a:t>
            </a:r>
            <a:r>
              <a:rPr lang="en-IN" dirty="0"/>
              <a:t>, lack of appropriate education and alienation of the community has compromised aspirations among students.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The </a:t>
            </a:r>
            <a:r>
              <a:rPr lang="en-IN" dirty="0">
                <a:solidFill>
                  <a:srgbClr val="FF0000"/>
                </a:solidFill>
              </a:rPr>
              <a:t>personal interviews and group discussion with youth (both boys and girls) often evokes silence </a:t>
            </a:r>
            <a:r>
              <a:rPr lang="en-IN" dirty="0"/>
              <a:t>rather response on the issue.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The </a:t>
            </a:r>
            <a:r>
              <a:rPr lang="en-IN" dirty="0">
                <a:solidFill>
                  <a:srgbClr val="FF0000"/>
                </a:solidFill>
              </a:rPr>
              <a:t>communal politics and narrative generated on Muslims have in one way or other affected the psyche of the Muslim community and specifically </a:t>
            </a:r>
            <a:r>
              <a:rPr lang="en-IN" dirty="0"/>
              <a:t>younger generation as many worry more about their survival, constitutional rights than aspirations.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is also that </a:t>
            </a:r>
            <a:r>
              <a:rPr lang="en-IN" dirty="0">
                <a:solidFill>
                  <a:srgbClr val="FF0000"/>
                </a:solidFill>
              </a:rPr>
              <a:t>living at lower strata of the society also affects the clarity of asp</a:t>
            </a:r>
            <a:r>
              <a:rPr lang="en-IN" dirty="0"/>
              <a:t>irations. </a:t>
            </a:r>
          </a:p>
        </p:txBody>
      </p:sp>
    </p:spTree>
    <p:extLst>
      <p:ext uri="{BB962C8B-B14F-4D97-AF65-F5344CB8AC3E}">
        <p14:creationId xmlns:p14="http://schemas.microsoft.com/office/powerpoint/2010/main" val="195303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69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Maharashtra – Aspirations in Girls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6836"/>
            <a:ext cx="10515600" cy="5514109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Of the total 2,734 Muslims girls interviewed, </a:t>
            </a:r>
            <a:endParaRPr lang="en-IN" dirty="0" smtClean="0"/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62.0</a:t>
            </a:r>
            <a:r>
              <a:rPr lang="en-IN" dirty="0">
                <a:solidFill>
                  <a:srgbClr val="FF0000"/>
                </a:solidFill>
              </a:rPr>
              <a:t>% had no clear aspirations </a:t>
            </a:r>
          </a:p>
          <a:p>
            <a:pPr lvl="1"/>
            <a:r>
              <a:rPr lang="en-IN" dirty="0" smtClean="0"/>
              <a:t>while </a:t>
            </a:r>
            <a:r>
              <a:rPr lang="en-IN" dirty="0"/>
              <a:t>9.3% have ‘no </a:t>
            </a:r>
            <a:r>
              <a:rPr lang="en-IN" dirty="0" smtClean="0"/>
              <a:t>aspirations</a:t>
            </a:r>
            <a:r>
              <a:rPr lang="en-IN" dirty="0"/>
              <a:t>’ </a:t>
            </a:r>
            <a:endParaRPr lang="en-IN" dirty="0" smtClean="0"/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Total </a:t>
            </a:r>
            <a:r>
              <a:rPr lang="en-IN" dirty="0">
                <a:solidFill>
                  <a:srgbClr val="FF0000"/>
                </a:solidFill>
              </a:rPr>
              <a:t>71.3% of Muslim girls in the state do not have clarity about who they want to be in </a:t>
            </a:r>
            <a:r>
              <a:rPr lang="en-IN" dirty="0" smtClean="0">
                <a:solidFill>
                  <a:srgbClr val="FF0000"/>
                </a:solidFill>
              </a:rPr>
              <a:t>future</a:t>
            </a:r>
          </a:p>
          <a:p>
            <a:pPr lvl="1"/>
            <a:endParaRPr lang="en-IN" dirty="0"/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Teaching job </a:t>
            </a:r>
            <a:r>
              <a:rPr lang="en-IN" dirty="0" smtClean="0"/>
              <a:t>is traditionally preferred for girls by families, 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The aspirations for call centre/BPO employee also point out to the fact that not all the girls are in traditional clutches of the patriarchy</a:t>
            </a:r>
          </a:p>
          <a:p>
            <a:pPr lvl="1"/>
            <a:endParaRPr lang="en-IN" dirty="0"/>
          </a:p>
          <a:p>
            <a:r>
              <a:rPr lang="en-IN" dirty="0"/>
              <a:t>As against the girls, </a:t>
            </a:r>
            <a:r>
              <a:rPr lang="en-IN" dirty="0">
                <a:solidFill>
                  <a:srgbClr val="FF0000"/>
                </a:solidFill>
              </a:rPr>
              <a:t>62.4% of male students (54.6% with no clear aspiration and 7.8% with ‘no aspiration’) have no clarity who they want to </a:t>
            </a:r>
            <a:r>
              <a:rPr lang="en-IN" dirty="0" smtClean="0">
                <a:solidFill>
                  <a:srgbClr val="FF0000"/>
                </a:solidFill>
              </a:rPr>
              <a:t>be</a:t>
            </a:r>
          </a:p>
          <a:p>
            <a:r>
              <a:rPr lang="en-IN" dirty="0"/>
              <a:t>the remaining Muslim girls and boys (especially Muslim girls) have very modest aspirations</a:t>
            </a:r>
          </a:p>
        </p:txBody>
      </p:sp>
    </p:spTree>
    <p:extLst>
      <p:ext uri="{BB962C8B-B14F-4D97-AF65-F5344CB8AC3E}">
        <p14:creationId xmlns:p14="http://schemas.microsoft.com/office/powerpoint/2010/main" val="378523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7344"/>
            <a:ext cx="10515600" cy="102033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Top 3 aspirations among Muslim girls and boys in Maharashtra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top three aspirations of the </a:t>
            </a:r>
            <a:r>
              <a:rPr lang="en-IN" dirty="0">
                <a:solidFill>
                  <a:srgbClr val="FF0000"/>
                </a:solidFill>
              </a:rPr>
              <a:t>Muslim girl </a:t>
            </a:r>
            <a:r>
              <a:rPr lang="en-IN" dirty="0"/>
              <a:t>students </a:t>
            </a:r>
            <a:r>
              <a:rPr lang="en-IN" dirty="0" smtClean="0"/>
              <a:t>in Maharashtra:</a:t>
            </a:r>
          </a:p>
          <a:p>
            <a:pPr lvl="1"/>
            <a:r>
              <a:rPr lang="en-IN" dirty="0" smtClean="0"/>
              <a:t>Secondary </a:t>
            </a:r>
            <a:r>
              <a:rPr lang="en-IN" dirty="0"/>
              <a:t>school teacher (7.6% of the girls), </a:t>
            </a:r>
            <a:endParaRPr lang="en-IN" dirty="0" smtClean="0"/>
          </a:p>
          <a:p>
            <a:pPr lvl="1"/>
            <a:r>
              <a:rPr lang="en-IN" dirty="0" smtClean="0"/>
              <a:t>Call </a:t>
            </a:r>
            <a:r>
              <a:rPr lang="en-IN" dirty="0"/>
              <a:t>centre/Business Process Out Sourcing (BPO) employee (6.6%), </a:t>
            </a:r>
            <a:endParaRPr lang="en-IN" dirty="0" smtClean="0"/>
          </a:p>
          <a:p>
            <a:pPr lvl="1"/>
            <a:r>
              <a:rPr lang="en-IN" dirty="0" smtClean="0"/>
              <a:t>primary </a:t>
            </a:r>
            <a:r>
              <a:rPr lang="en-IN" dirty="0"/>
              <a:t>school teacher (2.8%) </a:t>
            </a:r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/>
          </a:p>
          <a:p>
            <a:pPr lvl="1"/>
            <a:r>
              <a:rPr lang="en-IN" dirty="0" smtClean="0"/>
              <a:t>The top three aspirations of the </a:t>
            </a:r>
            <a:r>
              <a:rPr lang="en-IN" dirty="0" smtClean="0">
                <a:solidFill>
                  <a:srgbClr val="FF0000"/>
                </a:solidFill>
              </a:rPr>
              <a:t>Muslim boys </a:t>
            </a:r>
          </a:p>
          <a:p>
            <a:pPr lvl="2"/>
            <a:r>
              <a:rPr lang="en-IN" dirty="0" smtClean="0"/>
              <a:t>‘</a:t>
            </a:r>
            <a:r>
              <a:rPr lang="en-IN" dirty="0"/>
              <a:t>engineer’ (9.9% of boys), </a:t>
            </a:r>
            <a:endParaRPr lang="en-IN" dirty="0" smtClean="0"/>
          </a:p>
          <a:p>
            <a:pPr lvl="2"/>
            <a:r>
              <a:rPr lang="en-IN" dirty="0" smtClean="0"/>
              <a:t>call </a:t>
            </a:r>
            <a:r>
              <a:rPr lang="en-IN" dirty="0"/>
              <a:t>centre/BPO employee (5.1%), and </a:t>
            </a:r>
            <a:endParaRPr lang="en-IN" dirty="0" smtClean="0"/>
          </a:p>
          <a:p>
            <a:pPr lvl="2"/>
            <a:r>
              <a:rPr lang="en-IN" dirty="0" smtClean="0"/>
              <a:t>civil </a:t>
            </a:r>
            <a:r>
              <a:rPr lang="en-IN" dirty="0"/>
              <a:t>servants (4.6%)</a:t>
            </a:r>
          </a:p>
        </p:txBody>
      </p:sp>
    </p:spTree>
    <p:extLst>
      <p:ext uri="{BB962C8B-B14F-4D97-AF65-F5344CB8AC3E}">
        <p14:creationId xmlns:p14="http://schemas.microsoft.com/office/powerpoint/2010/main" val="73342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80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Dismal Scenario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5309"/>
            <a:ext cx="10515600" cy="5114781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Aspiration </a:t>
            </a:r>
            <a:r>
              <a:rPr lang="en-IN" dirty="0">
                <a:solidFill>
                  <a:srgbClr val="FF0000"/>
                </a:solidFill>
              </a:rPr>
              <a:t>is first step of a successful future</a:t>
            </a:r>
            <a:r>
              <a:rPr lang="en-IN" dirty="0"/>
              <a:t>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As </a:t>
            </a:r>
            <a:r>
              <a:rPr lang="en-IN" dirty="0"/>
              <a:t>a large proportion </a:t>
            </a:r>
            <a:r>
              <a:rPr lang="en-IN" dirty="0">
                <a:solidFill>
                  <a:srgbClr val="FF0000"/>
                </a:solidFill>
              </a:rPr>
              <a:t>of Muslim students from both genders do not show any aspiration</a:t>
            </a:r>
            <a:r>
              <a:rPr lang="en-IN" dirty="0"/>
              <a:t>s,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does not augur well for the future of community, which is already socio-economically </a:t>
            </a:r>
            <a:r>
              <a:rPr lang="en-IN" dirty="0" smtClean="0"/>
              <a:t>marginalised.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07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234" y="112287"/>
            <a:ext cx="10991271" cy="773723"/>
          </a:xfrm>
        </p:spPr>
        <p:txBody>
          <a:bodyPr>
            <a:noAutofit/>
          </a:bodyPr>
          <a:lstStyle/>
          <a:p>
            <a:pPr lvl="0" algn="ctr"/>
            <a:r>
              <a:rPr kumimoji="0" lang="en-GB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Muslim girl students by medium of education and aspirations</a:t>
            </a:r>
            <a:r>
              <a:rPr lang="en-GB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Maharashtra, 2009</a:t>
            </a:r>
            <a:endParaRPr lang="en-US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940673"/>
              </p:ext>
            </p:extLst>
          </p:nvPr>
        </p:nvGraphicFramePr>
        <p:xfrm>
          <a:off x="364835" y="943312"/>
          <a:ext cx="11296071" cy="45422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13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Aspiration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Urdu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Hindi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English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Marathi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IN" sz="1800" dirty="0">
                          <a:effectLst/>
                        </a:rPr>
                        <a:t>Not clear/ do not know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63.7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54.7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44.6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63.1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62.0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No aspiration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10.1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12.0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11.5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8.4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9.3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Secondary school teacher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6.9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3.4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8.3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8.3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7.6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Call centre &amp; BPO employee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6.4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3.4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2.5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7.4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6.6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Primary school teacher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3.1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2.6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3.8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2.6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2.8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Nurse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10.3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0.6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2.7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2.4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Engineers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2.6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7.6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2.2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Doctor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 0.0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5.1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1.5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Civil services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6.8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1.9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1.3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Clerk/ supervisor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1.6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2.6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1.9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0.5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Software Engineer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0.4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0.9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3.2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0.4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0.6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Others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2.6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0.9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8.9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2.0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2.5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100.0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100.0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100.0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100.0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100.0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8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>
                          <a:effectLst/>
                        </a:rPr>
                        <a:t>No. of students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900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157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1549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</a:rPr>
                        <a:t>2734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6764" y="59297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64835" y="5485582"/>
            <a:ext cx="1143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significantly </a:t>
            </a:r>
            <a:r>
              <a:rPr lang="en-IN" b="1" dirty="0">
                <a:solidFill>
                  <a:srgbClr val="FF0000"/>
                </a:solidFill>
              </a:rPr>
              <a:t>higher proportion of girls in English medium schools have clarity about who they want to be </a:t>
            </a:r>
            <a:r>
              <a:rPr lang="en-IN" dirty="0"/>
              <a:t>as against those in Urdu, Marathi and Hindi medium </a:t>
            </a:r>
            <a:r>
              <a:rPr lang="en-IN" dirty="0" smtClean="0"/>
              <a:t>schools.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aspirations </a:t>
            </a:r>
            <a:r>
              <a:rPr lang="en-IN" b="1" dirty="0">
                <a:solidFill>
                  <a:srgbClr val="FF0000"/>
                </a:solidFill>
              </a:rPr>
              <a:t>of girls studying in English medium schools is more diverse and significantly higher proportion of them aspire for jobs in non-traditional sector </a:t>
            </a:r>
            <a:r>
              <a:rPr lang="en-IN" dirty="0"/>
              <a:t>like software engineering, civil services, engineering, and medical profession</a:t>
            </a:r>
          </a:p>
        </p:txBody>
      </p:sp>
    </p:spTree>
    <p:extLst>
      <p:ext uri="{BB962C8B-B14F-4D97-AF65-F5344CB8AC3E}">
        <p14:creationId xmlns:p14="http://schemas.microsoft.com/office/powerpoint/2010/main" val="15209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2481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Urdu and its survival strategy and Employment opportunity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Pai, (2002) is of the opinion “…market forces also have an impact on the development of a language, a fact seen all over the world”.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Shaban (2015)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writes: “Urdu in Maharashtra has not been linked to employment opportunities by the government. Most of the state-conducted competitive examinations are in Marathi and English. This shuts the door for Urdu students for larger job opportunities” 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92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kumimoji="0" lang="en-GB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Muslim girl students by household per capita income (</a:t>
            </a:r>
            <a:r>
              <a:rPr kumimoji="0" lang="en-GB" sz="3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kumimoji="0" lang="en-GB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 and aspiration, 2009 (%)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054822"/>
              </p:ext>
            </p:extLst>
          </p:nvPr>
        </p:nvGraphicFramePr>
        <p:xfrm>
          <a:off x="452586" y="1160803"/>
          <a:ext cx="11526978" cy="436986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850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2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07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07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2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30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Aspirations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250 &amp; below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251 to 350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351 to 500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501 to 700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701 to 1000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1001 to 2000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2001 to 5000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5001 to 10000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10001 &amp; above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IN" sz="1600">
                          <a:effectLst/>
                        </a:rPr>
                        <a:t>Not clear/ do not know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69.1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70.4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64.6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57.4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56.6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48.7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48.8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44.4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33.3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62.0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No aspiration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11.9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8.4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7.1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9.0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10.9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12.1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14.6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9.3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Secondary school teacher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4.4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7.7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9.0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11.6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9.5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2.4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11.1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33.3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7.6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7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Call centre &amp; BPO employee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8.2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6.8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5.0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4.7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14.6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11.1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6.6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Primary school teacher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5.6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2.4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Nurse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5.2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.9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33.3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Engineers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3.4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4.9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11.1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Doctor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1.7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7.3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11.1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Civil services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1.3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Clerk/ supervisor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3.4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2.4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Software engineer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2.2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11.1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Others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3.6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</a:rPr>
                        <a:t>6.5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2.4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0.0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2.5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6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>
                          <a:effectLst/>
                        </a:rPr>
                        <a:t>100.0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100.0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3963" y="5530666"/>
            <a:ext cx="1178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English medium school and colleges going students mainly came from those households which are having relatively better </a:t>
            </a:r>
            <a:r>
              <a:rPr lang="en-IN" dirty="0" smtClean="0"/>
              <a:t>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FF0000"/>
                </a:solidFill>
              </a:rPr>
              <a:t>A </a:t>
            </a:r>
            <a:r>
              <a:rPr lang="en-IN" dirty="0">
                <a:solidFill>
                  <a:srgbClr val="FF0000"/>
                </a:solidFill>
              </a:rPr>
              <a:t>direct relationship between per capita income of families and clarity in aspirations of girl students: </a:t>
            </a:r>
            <a:r>
              <a:rPr lang="en-IN" dirty="0"/>
              <a:t>with rise in per capita income the share of girl students with ‘not clear/do not know’ aspirations declines</a:t>
            </a:r>
          </a:p>
        </p:txBody>
      </p:sp>
    </p:spTree>
    <p:extLst>
      <p:ext uri="{BB962C8B-B14F-4D97-AF65-F5344CB8AC3E}">
        <p14:creationId xmlns:p14="http://schemas.microsoft.com/office/powerpoint/2010/main" val="388349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1231</Words>
  <Application>Microsoft Office PowerPoint</Application>
  <PresentationFormat>Widescreen</PresentationFormat>
  <Paragraphs>425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Aspirations among Muslim Girls</vt:lpstr>
      <vt:lpstr>Introduction</vt:lpstr>
      <vt:lpstr>Aspirations</vt:lpstr>
      <vt:lpstr>Maharashtra – Aspirations in Girls</vt:lpstr>
      <vt:lpstr>Top 3 aspirations among Muslim girls and boys in Maharashtra</vt:lpstr>
      <vt:lpstr>Dismal Scenario</vt:lpstr>
      <vt:lpstr>Muslim girl students by medium of education and aspirations in Maharashtra, 2009</vt:lpstr>
      <vt:lpstr>Urdu and its survival strategy and Employment opportunity </vt:lpstr>
      <vt:lpstr>Muslim girl students by household per capita income (Rs.) and aspiration, 2009 (%) </vt:lpstr>
      <vt:lpstr>Educational level and aspiration among girls (%)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Shaban</dc:creator>
  <cp:lastModifiedBy>Shaban</cp:lastModifiedBy>
  <cp:revision>14</cp:revision>
  <dcterms:created xsi:type="dcterms:W3CDTF">2018-03-25T09:19:27Z</dcterms:created>
  <dcterms:modified xsi:type="dcterms:W3CDTF">2018-03-26T18:15:45Z</dcterms:modified>
</cp:coreProperties>
</file>